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sldIdLst>
    <p:sldId id="256" r:id="rId2"/>
  </p:sldIdLst>
  <p:sldSz cx="10826750" cy="8120063" type="B4ISO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7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90C226"/>
    <a:srgbClr val="00CC4E"/>
    <a:srgbClr val="007A37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57" autoAdjust="0"/>
  </p:normalViewPr>
  <p:slideViewPr>
    <p:cSldViewPr snapToGrid="0">
      <p:cViewPr varScale="1">
        <p:scale>
          <a:sx n="88" d="100"/>
          <a:sy n="88" d="100"/>
        </p:scale>
        <p:origin x="1788" y="84"/>
      </p:cViewPr>
      <p:guideLst>
        <p:guide orient="horz" pos="2557"/>
        <p:guide pos="3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024" y="-10026"/>
            <a:ext cx="10857303" cy="81401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57" y="2847035"/>
            <a:ext cx="6898997" cy="1949267"/>
          </a:xfrm>
        </p:spPr>
        <p:txBody>
          <a:bodyPr anchor="b">
            <a:noAutofit/>
          </a:bodyPr>
          <a:lstStyle>
            <a:lvl1pPr algn="r">
              <a:defRPr sz="6394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657" y="4796301"/>
            <a:ext cx="6898997" cy="129875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6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3" y="721783"/>
            <a:ext cx="7515870" cy="4029957"/>
          </a:xfrm>
        </p:spPr>
        <p:txBody>
          <a:bodyPr anchor="ctr">
            <a:normAutofit/>
          </a:bodyPr>
          <a:lstStyle>
            <a:lvl1pPr algn="l">
              <a:defRPr sz="521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3" y="5293078"/>
            <a:ext cx="7515870" cy="1860063"/>
          </a:xfrm>
        </p:spPr>
        <p:txBody>
          <a:bodyPr anchor="ctr">
            <a:normAutofit/>
          </a:bodyPr>
          <a:lstStyle>
            <a:lvl1pPr marL="0" indent="0" algn="l">
              <a:buNone/>
              <a:defRPr sz="21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89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85" y="721783"/>
            <a:ext cx="7189632" cy="3578843"/>
          </a:xfrm>
        </p:spPr>
        <p:txBody>
          <a:bodyPr anchor="ctr">
            <a:normAutofit/>
          </a:bodyPr>
          <a:lstStyle>
            <a:lvl1pPr algn="l">
              <a:defRPr sz="521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03702" y="4300626"/>
            <a:ext cx="6417198" cy="4511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325" indent="0">
              <a:buFontTx/>
              <a:buNone/>
              <a:defRPr/>
            </a:lvl2pPr>
            <a:lvl3pPr marL="1082650" indent="0">
              <a:buFontTx/>
              <a:buNone/>
              <a:defRPr/>
            </a:lvl3pPr>
            <a:lvl4pPr marL="1623974" indent="0">
              <a:buFontTx/>
              <a:buNone/>
              <a:defRPr/>
            </a:lvl4pPr>
            <a:lvl5pPr marL="2165299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5293078"/>
            <a:ext cx="7515871" cy="1860063"/>
          </a:xfrm>
        </p:spPr>
        <p:txBody>
          <a:bodyPr anchor="ctr">
            <a:normAutofit/>
          </a:bodyPr>
          <a:lstStyle>
            <a:lvl1pPr marL="0" indent="0" algn="l">
              <a:buNone/>
              <a:defRPr sz="21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1544" y="935830"/>
            <a:ext cx="541478" cy="692391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/>
          <a:p>
            <a:pPr lvl="0"/>
            <a:r>
              <a:rPr lang="en-US" sz="9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89464" y="3417763"/>
            <a:ext cx="541478" cy="692391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/>
          <a:p>
            <a:pPr lvl="0"/>
            <a:r>
              <a:rPr lang="en-US" sz="9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39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2287528"/>
            <a:ext cx="7515871" cy="3073097"/>
          </a:xfrm>
        </p:spPr>
        <p:txBody>
          <a:bodyPr anchor="b">
            <a:normAutofit/>
          </a:bodyPr>
          <a:lstStyle>
            <a:lvl1pPr algn="l">
              <a:defRPr sz="521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5360625"/>
            <a:ext cx="7515871" cy="1792516"/>
          </a:xfrm>
        </p:spPr>
        <p:txBody>
          <a:bodyPr anchor="t">
            <a:normAutofit/>
          </a:bodyPr>
          <a:lstStyle>
            <a:lvl1pPr marL="0" indent="0" algn="l">
              <a:buNone/>
              <a:defRPr sz="21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07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85" y="721783"/>
            <a:ext cx="7189632" cy="3578843"/>
          </a:xfrm>
        </p:spPr>
        <p:txBody>
          <a:bodyPr anchor="ctr">
            <a:normAutofit/>
          </a:bodyPr>
          <a:lstStyle>
            <a:lvl1pPr algn="l">
              <a:defRPr sz="521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1780" y="4751741"/>
            <a:ext cx="7515872" cy="60888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1325" indent="0">
              <a:buFontTx/>
              <a:buNone/>
              <a:defRPr/>
            </a:lvl2pPr>
            <a:lvl3pPr marL="1082650" indent="0">
              <a:buFontTx/>
              <a:buNone/>
              <a:defRPr/>
            </a:lvl3pPr>
            <a:lvl4pPr marL="1623974" indent="0">
              <a:buFontTx/>
              <a:buNone/>
              <a:defRPr/>
            </a:lvl4pPr>
            <a:lvl5pPr marL="2165299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5360625"/>
            <a:ext cx="7515871" cy="1792516"/>
          </a:xfrm>
        </p:spPr>
        <p:txBody>
          <a:bodyPr anchor="t">
            <a:normAutofit/>
          </a:bodyPr>
          <a:lstStyle>
            <a:lvl1pPr marL="0" indent="0" algn="l">
              <a:buNone/>
              <a:defRPr sz="213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1544" y="935830"/>
            <a:ext cx="541478" cy="692391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/>
          <a:p>
            <a:pPr lvl="0"/>
            <a:r>
              <a:rPr lang="en-US" sz="9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89464" y="3417763"/>
            <a:ext cx="541478" cy="692391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/>
          <a:p>
            <a:pPr lvl="0"/>
            <a:r>
              <a:rPr lang="en-US" sz="9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78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82" y="721783"/>
            <a:ext cx="7508471" cy="3578843"/>
          </a:xfrm>
        </p:spPr>
        <p:txBody>
          <a:bodyPr anchor="ctr">
            <a:normAutofit/>
          </a:bodyPr>
          <a:lstStyle>
            <a:lvl1pPr algn="l">
              <a:defRPr sz="521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1780" y="4751741"/>
            <a:ext cx="7515872" cy="60888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42">
                <a:solidFill>
                  <a:schemeClr val="accent1"/>
                </a:solidFill>
              </a:defRPr>
            </a:lvl1pPr>
            <a:lvl2pPr marL="541325" indent="0">
              <a:buFontTx/>
              <a:buNone/>
              <a:defRPr/>
            </a:lvl2pPr>
            <a:lvl3pPr marL="1082650" indent="0">
              <a:buFontTx/>
              <a:buNone/>
              <a:defRPr/>
            </a:lvl3pPr>
            <a:lvl4pPr marL="1623974" indent="0">
              <a:buFontTx/>
              <a:buNone/>
              <a:defRPr/>
            </a:lvl4pPr>
            <a:lvl5pPr marL="2165299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5360625"/>
            <a:ext cx="7515871" cy="1792516"/>
          </a:xfrm>
        </p:spPr>
        <p:txBody>
          <a:bodyPr anchor="t">
            <a:normAutofit/>
          </a:bodyPr>
          <a:lstStyle>
            <a:lvl1pPr marL="0" indent="0" algn="l">
              <a:buNone/>
              <a:defRPr sz="213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9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9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7303" y="721784"/>
            <a:ext cx="1158941" cy="6217864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1782" y="721784"/>
            <a:ext cx="6151055" cy="62178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3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3197903"/>
            <a:ext cx="7515871" cy="2162723"/>
          </a:xfrm>
        </p:spPr>
        <p:txBody>
          <a:bodyPr anchor="b"/>
          <a:lstStyle>
            <a:lvl1pPr algn="l">
              <a:defRPr sz="4736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5360624"/>
            <a:ext cx="7515871" cy="1018738"/>
          </a:xfrm>
        </p:spPr>
        <p:txBody>
          <a:bodyPr anchor="t"/>
          <a:lstStyle>
            <a:lvl1pPr marL="0" indent="0" algn="l">
              <a:buNone/>
              <a:defRPr sz="236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17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3" y="721783"/>
            <a:ext cx="7515870" cy="156386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784" y="2558198"/>
            <a:ext cx="3656407" cy="4594942"/>
          </a:xfrm>
        </p:spPr>
        <p:txBody>
          <a:bodyPr>
            <a:normAutofit/>
          </a:bodyPr>
          <a:lstStyle>
            <a:lvl1pPr>
              <a:defRPr sz="2131"/>
            </a:lvl1pPr>
            <a:lvl2pPr>
              <a:defRPr sz="1894"/>
            </a:lvl2pPr>
            <a:lvl3pPr>
              <a:defRPr sz="1658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245" y="2558199"/>
            <a:ext cx="3656408" cy="4594943"/>
          </a:xfrm>
        </p:spPr>
        <p:txBody>
          <a:bodyPr>
            <a:normAutofit/>
          </a:bodyPr>
          <a:lstStyle>
            <a:lvl1pPr>
              <a:defRPr sz="2131"/>
            </a:lvl1pPr>
            <a:lvl2pPr>
              <a:defRPr sz="1894"/>
            </a:lvl2pPr>
            <a:lvl3pPr>
              <a:defRPr sz="1658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64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3" y="721783"/>
            <a:ext cx="7515869" cy="15638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558664"/>
            <a:ext cx="3659442" cy="682310"/>
          </a:xfrm>
        </p:spPr>
        <p:txBody>
          <a:bodyPr anchor="b">
            <a:noAutofit/>
          </a:bodyPr>
          <a:lstStyle>
            <a:lvl1pPr marL="0" indent="0">
              <a:buNone/>
              <a:defRPr sz="2842" b="0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782" y="3240976"/>
            <a:ext cx="3659442" cy="39121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209" y="2558664"/>
            <a:ext cx="3659442" cy="682310"/>
          </a:xfrm>
        </p:spPr>
        <p:txBody>
          <a:bodyPr anchor="b">
            <a:noAutofit/>
          </a:bodyPr>
          <a:lstStyle>
            <a:lvl1pPr marL="0" indent="0">
              <a:buNone/>
              <a:defRPr sz="2842" b="0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8209" y="3240976"/>
            <a:ext cx="3659442" cy="39121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721783"/>
            <a:ext cx="7515870" cy="156386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2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57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1774389"/>
            <a:ext cx="3303653" cy="1513739"/>
          </a:xfrm>
        </p:spPr>
        <p:txBody>
          <a:bodyPr anchor="b">
            <a:normAutofit/>
          </a:bodyPr>
          <a:lstStyle>
            <a:lvl1pPr>
              <a:defRPr sz="236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489" y="609686"/>
            <a:ext cx="4009162" cy="654345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782" y="3288127"/>
            <a:ext cx="3303653" cy="3060060"/>
          </a:xfrm>
        </p:spPr>
        <p:txBody>
          <a:bodyPr>
            <a:normAutofit/>
          </a:bodyPr>
          <a:lstStyle>
            <a:lvl1pPr marL="0" indent="0">
              <a:buNone/>
              <a:defRPr sz="1658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40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5684044"/>
            <a:ext cx="7515870" cy="671034"/>
          </a:xfrm>
        </p:spPr>
        <p:txBody>
          <a:bodyPr anchor="b">
            <a:normAutofit/>
          </a:bodyPr>
          <a:lstStyle>
            <a:lvl1pPr algn="l">
              <a:defRPr sz="2842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1782" y="721783"/>
            <a:ext cx="7515870" cy="455343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4"/>
            </a:lvl1pPr>
            <a:lvl2pPr marL="541325" indent="0">
              <a:buNone/>
              <a:defRPr sz="1894"/>
            </a:lvl2pPr>
            <a:lvl3pPr marL="1082650" indent="0">
              <a:buNone/>
              <a:defRPr sz="1894"/>
            </a:lvl3pPr>
            <a:lvl4pPr marL="1623974" indent="0">
              <a:buNone/>
              <a:defRPr sz="1894"/>
            </a:lvl4pPr>
            <a:lvl5pPr marL="2165299" indent="0">
              <a:buNone/>
              <a:defRPr sz="1894"/>
            </a:lvl5pPr>
            <a:lvl6pPr marL="2706624" indent="0">
              <a:buNone/>
              <a:defRPr sz="1894"/>
            </a:lvl6pPr>
            <a:lvl7pPr marL="3247949" indent="0">
              <a:buNone/>
              <a:defRPr sz="1894"/>
            </a:lvl7pPr>
            <a:lvl8pPr marL="3789274" indent="0">
              <a:buNone/>
              <a:defRPr sz="1894"/>
            </a:lvl8pPr>
            <a:lvl9pPr marL="4330598" indent="0">
              <a:buNone/>
              <a:defRPr sz="189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782" y="6355078"/>
            <a:ext cx="7515870" cy="798063"/>
          </a:xfrm>
        </p:spPr>
        <p:txBody>
          <a:bodyPr>
            <a:normAutofit/>
          </a:bodyPr>
          <a:lstStyle>
            <a:lvl1pPr marL="0" indent="0">
              <a:buNone/>
              <a:defRPr sz="1421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5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025" y="-10026"/>
            <a:ext cx="10857304" cy="81401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783" y="721783"/>
            <a:ext cx="7515869" cy="156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558199"/>
            <a:ext cx="7515870" cy="459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9976" y="7153143"/>
            <a:ext cx="810031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813B-7084-443B-95BA-7FF43258691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783" y="7153143"/>
            <a:ext cx="54737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0675" y="7153143"/>
            <a:ext cx="60697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accent1"/>
                </a:solidFill>
              </a:defRPr>
            </a:lvl1pPr>
          </a:lstStyle>
          <a:p>
            <a:fld id="{BC919083-A52E-4D42-9D70-09B857A8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2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</p:sldLayoutIdLst>
  <p:txStyles>
    <p:titleStyle>
      <a:lvl1pPr algn="l" defTabSz="541325" rtl="0" eaLnBrk="1" latinLnBrk="0" hangingPunct="1">
        <a:spcBef>
          <a:spcPct val="0"/>
        </a:spcBef>
        <a:buNone/>
        <a:defRPr kumimoji="1" sz="426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05994" indent="-405994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9653" indent="-338328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53312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94637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2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35962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2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77286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2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18611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2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59936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2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01261" indent="-270662" algn="l" defTabSz="541325" rtl="0" eaLnBrk="1" latinLnBrk="0" hangingPunct="1">
        <a:spcBef>
          <a:spcPts val="118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2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541325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0CDCDF-88FD-83B1-36AD-A011FF35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5" t="32056" b="26082"/>
          <a:stretch/>
        </p:blipFill>
        <p:spPr>
          <a:xfrm>
            <a:off x="4384699" y="2236580"/>
            <a:ext cx="2553989" cy="22760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8C2AF7-D157-2487-8F21-88846784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94" y="3807478"/>
            <a:ext cx="3567715" cy="31053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3CC2C2-FAE1-92E3-12F2-7438213E4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26035" r="49570" b="26082"/>
          <a:stretch/>
        </p:blipFill>
        <p:spPr>
          <a:xfrm>
            <a:off x="4379721" y="4486001"/>
            <a:ext cx="2542015" cy="2440804"/>
          </a:xfrm>
          <a:prstGeom prst="rect">
            <a:avLst/>
          </a:prstGeom>
        </p:spPr>
      </p:pic>
      <p:pic>
        <p:nvPicPr>
          <p:cNvPr id="30" name="Picture 2" descr="方位記号">
            <a:extLst>
              <a:ext uri="{FF2B5EF4-FFF2-40B4-BE49-F238E27FC236}">
                <a16:creationId xmlns:a16="http://schemas.microsoft.com/office/drawing/2014/main" id="{7FE35E63-9E17-DBEB-D334-1E5CE1BF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25">
            <a:off x="3986458" y="6272858"/>
            <a:ext cx="560420" cy="5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89580869-68A6-4653-9CF9-B6EFDC91AD63}"/>
              </a:ext>
            </a:extLst>
          </p:cNvPr>
          <p:cNvSpPr/>
          <p:nvPr/>
        </p:nvSpPr>
        <p:spPr>
          <a:xfrm>
            <a:off x="86884" y="7302570"/>
            <a:ext cx="597904" cy="587890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ローチャート: 処理 43">
            <a:extLst>
              <a:ext uri="{FF2B5EF4-FFF2-40B4-BE49-F238E27FC236}">
                <a16:creationId xmlns:a16="http://schemas.microsoft.com/office/drawing/2014/main" id="{659BABED-D324-4498-A330-DF3FA6F4CBE0}"/>
              </a:ext>
            </a:extLst>
          </p:cNvPr>
          <p:cNvSpPr/>
          <p:nvPr/>
        </p:nvSpPr>
        <p:spPr>
          <a:xfrm>
            <a:off x="246624" y="7465794"/>
            <a:ext cx="280136" cy="231483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17A95584-2670-48EB-8A57-A02F4DE5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00950"/>
              </p:ext>
            </p:extLst>
          </p:nvPr>
        </p:nvGraphicFramePr>
        <p:xfrm>
          <a:off x="6938688" y="94720"/>
          <a:ext cx="3790221" cy="70363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367">
                  <a:extLst>
                    <a:ext uri="{9D8B030D-6E8A-4147-A177-3AD203B41FA5}">
                      <a16:colId xmlns:a16="http://schemas.microsoft.com/office/drawing/2014/main" val="3022663825"/>
                    </a:ext>
                  </a:extLst>
                </a:gridCol>
                <a:gridCol w="591517">
                  <a:extLst>
                    <a:ext uri="{9D8B030D-6E8A-4147-A177-3AD203B41FA5}">
                      <a16:colId xmlns:a16="http://schemas.microsoft.com/office/drawing/2014/main" val="3541041188"/>
                    </a:ext>
                  </a:extLst>
                </a:gridCol>
                <a:gridCol w="187802">
                  <a:extLst>
                    <a:ext uri="{9D8B030D-6E8A-4147-A177-3AD203B41FA5}">
                      <a16:colId xmlns:a16="http://schemas.microsoft.com/office/drawing/2014/main" val="2412767948"/>
                    </a:ext>
                  </a:extLst>
                </a:gridCol>
                <a:gridCol w="696930">
                  <a:extLst>
                    <a:ext uri="{9D8B030D-6E8A-4147-A177-3AD203B41FA5}">
                      <a16:colId xmlns:a16="http://schemas.microsoft.com/office/drawing/2014/main" val="3583037904"/>
                    </a:ext>
                  </a:extLst>
                </a:gridCol>
                <a:gridCol w="844572">
                  <a:extLst>
                    <a:ext uri="{9D8B030D-6E8A-4147-A177-3AD203B41FA5}">
                      <a16:colId xmlns:a16="http://schemas.microsoft.com/office/drawing/2014/main" val="3182441316"/>
                    </a:ext>
                  </a:extLst>
                </a:gridCol>
                <a:gridCol w="560149">
                  <a:extLst>
                    <a:ext uri="{9D8B030D-6E8A-4147-A177-3AD203B41FA5}">
                      <a16:colId xmlns:a16="http://schemas.microsoft.com/office/drawing/2014/main" val="1994284434"/>
                    </a:ext>
                  </a:extLst>
                </a:gridCol>
                <a:gridCol w="622884">
                  <a:extLst>
                    <a:ext uri="{9D8B030D-6E8A-4147-A177-3AD203B41FA5}">
                      <a16:colId xmlns:a16="http://schemas.microsoft.com/office/drawing/2014/main" val="1928757522"/>
                    </a:ext>
                  </a:extLst>
                </a:gridCol>
              </a:tblGrid>
              <a:tr h="412362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川越市川鶴　中古戸建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94316"/>
                  </a:ext>
                </a:extLst>
              </a:tr>
              <a:tr h="37418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 D K</a:t>
                      </a:r>
                    </a:p>
                  </a:txBody>
                  <a:tcPr marL="81201" marR="81201" marT="63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62362"/>
                  </a:ext>
                </a:extLst>
              </a:tr>
              <a:tr h="390293"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価格　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1" lang="en-US" altLang="ja-JP" sz="24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3,200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5781"/>
                  </a:ext>
                </a:extLst>
              </a:tr>
              <a:tr h="204068">
                <a:tc rowSpan="3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所在・交通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川越市川鶴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3-7-1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63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23009"/>
                  </a:ext>
                </a:extLst>
              </a:tr>
              <a:tr h="2040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東武東上線「鶴ヶ島」駅まで徒歩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81201" marR="81201" marT="63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59100"/>
                  </a:ext>
                </a:extLst>
              </a:tr>
              <a:tr h="2215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川越線「笠幡」駅まで徒歩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71581"/>
                  </a:ext>
                </a:extLst>
              </a:tr>
              <a:tr h="237051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建物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権利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所有権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53237"/>
                  </a:ext>
                </a:extLst>
              </a:tr>
              <a:tr h="3917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面積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1F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84.34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㎡　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2F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70.06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㎡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合計：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154.40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㎡（約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46.7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坪・公簿）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04620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間取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7DK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36498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築年月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1986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1991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年増築、登記済）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95992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構造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木・鉄骨造瓦葺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階建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en-US" altLang="ja-JP" sz="1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201" marR="81201" marT="40600" marB="406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16653"/>
                  </a:ext>
                </a:extLst>
              </a:tr>
              <a:tr h="237051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法令上の制限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都市計画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市街化区域（建築基準法第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条区域）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1512872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用途地域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種低層住居専用地域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31651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建ぺい率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％（角地緩和含む）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容積率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99808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高さ制限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10m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201" marR="81201" marT="40600" marB="406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60531"/>
                  </a:ext>
                </a:extLst>
              </a:tr>
              <a:tr h="237051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土地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地目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宅地（現況：宅地）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5934563"/>
                  </a:ext>
                </a:extLst>
              </a:tr>
              <a:tr h="237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地積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242.11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㎡（約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73.2</a:t>
                      </a:r>
                      <a:r>
                        <a:rPr kumimoji="1" lang="ja-JP" altLang="en-US" sz="1000">
                          <a:latin typeface="+mn-ea"/>
                          <a:ea typeface="+mn-ea"/>
                        </a:rPr>
                        <a:t>坪・公簿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107349"/>
                  </a:ext>
                </a:extLst>
              </a:tr>
              <a:tr h="3917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接道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北側：市道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8429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号（幅員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5.8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ｍ、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項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号）</a:t>
                      </a:r>
                      <a:endParaRPr kumimoji="1" lang="en-US" altLang="ja-JP" sz="10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西側：市道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8435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号（幅員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5.8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ｍ、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項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号）</a:t>
                      </a: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81201" marR="81201" marT="40600" marB="40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78528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設備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公営水道、本下水、都市ガス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 marL="81201" marR="81201" marT="40600" marB="406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73732975"/>
                  </a:ext>
                </a:extLst>
              </a:tr>
              <a:tr h="237051">
                <a:tc gridSpan="2"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現況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空き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+mn-ea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引き渡し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相談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6144815"/>
                  </a:ext>
                </a:extLst>
              </a:tr>
              <a:tr h="15896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備考</a:t>
                      </a:r>
                    </a:p>
                  </a:txBody>
                  <a:tcPr marL="81201" marR="81201" marT="40600" marB="406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①ハザードマップ：洪水・内水、共に該当無し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②浸水履歴：無し（川越市役所にて確認）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③地区計画：川鶴笠幡地区地区計画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④都市機能誘導区域外・居住誘導区域内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⑤確定測量：売主の実施予定無し（公簿売買）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⑥契約不適合責任：免責（現況渡し）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⑦建物状況調査：売主の実施予定無し（買主実施可）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⑧告知事項：無し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⑨駐車：敷地内カーポート有（縦列で普通車</a:t>
                      </a: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台駐車可）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541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⑩鍵現地対応</a:t>
                      </a:r>
                      <a:endParaRPr kumimoji="1" lang="en-US" altLang="ja-JP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2179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EF55A9-77AD-4247-A644-00256445B35A}"/>
              </a:ext>
            </a:extLst>
          </p:cNvPr>
          <p:cNvSpPr txBox="1"/>
          <p:nvPr/>
        </p:nvSpPr>
        <p:spPr>
          <a:xfrm>
            <a:off x="640922" y="7455964"/>
            <a:ext cx="2434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有限会社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川越ホーム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9AEDEC-4A6A-4BE6-A3E5-EAD312DC6149}"/>
              </a:ext>
            </a:extLst>
          </p:cNvPr>
          <p:cNvSpPr txBox="1"/>
          <p:nvPr/>
        </p:nvSpPr>
        <p:spPr>
          <a:xfrm>
            <a:off x="646422" y="7866147"/>
            <a:ext cx="236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埼玉県知事免許（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）第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12498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14BB35-790F-4B90-BCA5-E1BFC043329F}"/>
              </a:ext>
            </a:extLst>
          </p:cNvPr>
          <p:cNvSpPr txBox="1"/>
          <p:nvPr/>
        </p:nvSpPr>
        <p:spPr>
          <a:xfrm>
            <a:off x="2875264" y="7218595"/>
            <a:ext cx="274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350-0042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川越市中原町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丁目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番地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18E976-3DB4-4268-BD19-8B8D52608A4D}"/>
              </a:ext>
            </a:extLst>
          </p:cNvPr>
          <p:cNvSpPr txBox="1"/>
          <p:nvPr/>
        </p:nvSpPr>
        <p:spPr>
          <a:xfrm>
            <a:off x="2868715" y="7399738"/>
            <a:ext cx="259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rebuchet MS" panose="020B0603020202020204" pitchFamily="34" charset="0"/>
              </a:rPr>
              <a:t>TEL</a:t>
            </a:r>
            <a:r>
              <a:rPr kumimoji="1" lang="ja-JP" altLang="en-US" sz="2400" dirty="0">
                <a:latin typeface="Trebuchet MS" panose="020B0603020202020204" pitchFamily="34" charset="0"/>
              </a:rPr>
              <a:t> </a:t>
            </a:r>
            <a:r>
              <a:rPr kumimoji="1" lang="en-US" altLang="ja-JP" sz="2400" dirty="0">
                <a:latin typeface="Trebuchet MS" panose="020B0603020202020204" pitchFamily="34" charset="0"/>
              </a:rPr>
              <a:t>049-223-2571</a:t>
            </a:r>
            <a:endParaRPr kumimoji="1" lang="ja-JP" altLang="en-US" sz="2400" dirty="0">
              <a:latin typeface="Trebuchet MS" panose="020B0603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E5E8C5-222B-4220-86C2-BC7DA75958A3}"/>
              </a:ext>
            </a:extLst>
          </p:cNvPr>
          <p:cNvSpPr txBox="1"/>
          <p:nvPr/>
        </p:nvSpPr>
        <p:spPr>
          <a:xfrm>
            <a:off x="2903979" y="7807129"/>
            <a:ext cx="198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rebuchet MS" panose="020B0603020202020204" pitchFamily="34" charset="0"/>
              </a:rPr>
              <a:t>FAX:049-226-1609</a:t>
            </a:r>
            <a:endParaRPr kumimoji="1" lang="ja-JP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760D4A3-4442-4C23-A062-36D253F101C5}"/>
              </a:ext>
            </a:extLst>
          </p:cNvPr>
          <p:cNvSpPr txBox="1"/>
          <p:nvPr/>
        </p:nvSpPr>
        <p:spPr>
          <a:xfrm>
            <a:off x="5406156" y="7709680"/>
            <a:ext cx="224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定休日：毎週水曜日・日曜日、祝日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営業時間：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9:30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17:30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710BFD-97A8-44F5-8790-D692578E6629}"/>
              </a:ext>
            </a:extLst>
          </p:cNvPr>
          <p:cNvSpPr txBox="1"/>
          <p:nvPr/>
        </p:nvSpPr>
        <p:spPr>
          <a:xfrm>
            <a:off x="3848393" y="6940930"/>
            <a:ext cx="31299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図面と現況が異なる場合は現況を優先します。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9594C1-0F4B-47DA-88A5-82FECF6BE0E9}"/>
              </a:ext>
            </a:extLst>
          </p:cNvPr>
          <p:cNvSpPr txBox="1"/>
          <p:nvPr/>
        </p:nvSpPr>
        <p:spPr>
          <a:xfrm>
            <a:off x="5392153" y="7241249"/>
            <a:ext cx="2434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Trebuchet MS" panose="020B0603020202020204" pitchFamily="34" charset="0"/>
              </a:rPr>
              <a:t>e-mail</a:t>
            </a:r>
            <a:r>
              <a:rPr kumimoji="1" lang="ja-JP" altLang="en-US" sz="1100" b="1" dirty="0">
                <a:latin typeface="Trebuchet MS" panose="020B0603020202020204" pitchFamily="34" charset="0"/>
              </a:rPr>
              <a:t>：</a:t>
            </a:r>
            <a:r>
              <a:rPr kumimoji="1" lang="en-US" altLang="ja-JP" sz="1100" b="1" dirty="0">
                <a:latin typeface="Trebuchet MS" panose="020B0603020202020204" pitchFamily="34" charset="0"/>
              </a:rPr>
              <a:t>info@kawagoehome.com</a:t>
            </a:r>
            <a:endParaRPr kumimoji="1" lang="ja-JP" altLang="en-US" sz="1100" b="1" dirty="0">
              <a:latin typeface="Trebuchet MS" panose="020B0603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D235B1-76C2-42EC-BBD6-21CDEFF331E8}"/>
              </a:ext>
            </a:extLst>
          </p:cNvPr>
          <p:cNvSpPr txBox="1"/>
          <p:nvPr/>
        </p:nvSpPr>
        <p:spPr>
          <a:xfrm>
            <a:off x="5413374" y="7471759"/>
            <a:ext cx="239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Trebuchet MS" panose="020B0603020202020204" pitchFamily="34" charset="0"/>
              </a:rPr>
              <a:t>https://www.kawagoehome.com</a:t>
            </a:r>
            <a:endParaRPr kumimoji="1" lang="ja-JP" altLang="en-US" sz="1100" b="1" dirty="0">
              <a:latin typeface="Trebuchet MS" panose="020B0603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451325-992B-498A-A134-A6C0F8FD5468}"/>
              </a:ext>
            </a:extLst>
          </p:cNvPr>
          <p:cNvSpPr txBox="1"/>
          <p:nvPr/>
        </p:nvSpPr>
        <p:spPr>
          <a:xfrm>
            <a:off x="632430" y="7230119"/>
            <a:ext cx="2434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川越地域密着型不動産コンサルタント</a:t>
            </a:r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03D3B779-4FEF-41C5-80DF-6D6C3648835D}"/>
              </a:ext>
            </a:extLst>
          </p:cNvPr>
          <p:cNvSpPr/>
          <p:nvPr/>
        </p:nvSpPr>
        <p:spPr>
          <a:xfrm>
            <a:off x="129267" y="7347032"/>
            <a:ext cx="507204" cy="172828"/>
          </a:xfrm>
          <a:prstGeom prst="triangl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フローチャート: 処理 37">
            <a:extLst>
              <a:ext uri="{FF2B5EF4-FFF2-40B4-BE49-F238E27FC236}">
                <a16:creationId xmlns:a16="http://schemas.microsoft.com/office/drawing/2014/main" id="{DDA37828-E0F2-42B8-BF7C-229D9DE32677}"/>
              </a:ext>
            </a:extLst>
          </p:cNvPr>
          <p:cNvSpPr/>
          <p:nvPr/>
        </p:nvSpPr>
        <p:spPr>
          <a:xfrm>
            <a:off x="263980" y="7335583"/>
            <a:ext cx="72000" cy="172800"/>
          </a:xfrm>
          <a:prstGeom prst="flowChartProcess">
            <a:avLst/>
          </a:prstGeom>
          <a:solidFill>
            <a:schemeClr val="bg1"/>
          </a:solidFill>
          <a:ln w="31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フローチャート: 結合子 41">
            <a:extLst>
              <a:ext uri="{FF2B5EF4-FFF2-40B4-BE49-F238E27FC236}">
                <a16:creationId xmlns:a16="http://schemas.microsoft.com/office/drawing/2014/main" id="{E9D63B44-988A-416B-9178-79F08A9E3A7A}"/>
              </a:ext>
            </a:extLst>
          </p:cNvPr>
          <p:cNvSpPr/>
          <p:nvPr/>
        </p:nvSpPr>
        <p:spPr>
          <a:xfrm>
            <a:off x="332992" y="7552845"/>
            <a:ext cx="101852" cy="105585"/>
          </a:xfrm>
          <a:prstGeom prst="flowChartConnector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5C1A8D5-F104-4E57-9BBE-6C56E4EFADF0}"/>
              </a:ext>
            </a:extLst>
          </p:cNvPr>
          <p:cNvSpPr txBox="1"/>
          <p:nvPr/>
        </p:nvSpPr>
        <p:spPr>
          <a:xfrm>
            <a:off x="-2276" y="7653197"/>
            <a:ext cx="105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Nirmala UI" panose="020B0502040204020203" pitchFamily="34" charset="0"/>
                <a:ea typeface="Meiryo UI" panose="020B0604030504040204" pitchFamily="50" charset="-128"/>
                <a:cs typeface="Nirmala UI" panose="020B0502040204020203" pitchFamily="34" charset="0"/>
              </a:rPr>
              <a:t>Kawagoe</a:t>
            </a:r>
            <a:endParaRPr kumimoji="1" lang="ja-JP" altLang="en-US" sz="1100" b="1" dirty="0">
              <a:latin typeface="Nirmala UI" panose="020B0502040204020203" pitchFamily="34" charset="0"/>
              <a:ea typeface="Meiryo UI" panose="020B0604030504040204" pitchFamily="50" charset="-128"/>
              <a:cs typeface="Nirmala UI" panose="020B0502040204020203" pitchFamily="34" charset="0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C5BA6F9-892A-4A95-BDC9-126C3D4CC493}"/>
              </a:ext>
            </a:extLst>
          </p:cNvPr>
          <p:cNvCxnSpPr>
            <a:cxnSpLocks/>
          </p:cNvCxnSpPr>
          <p:nvPr/>
        </p:nvCxnSpPr>
        <p:spPr>
          <a:xfrm>
            <a:off x="94774" y="7696132"/>
            <a:ext cx="561600" cy="0"/>
          </a:xfrm>
          <a:prstGeom prst="line">
            <a:avLst/>
          </a:prstGeom>
          <a:ln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593EAA7-C95C-4470-8637-BF3F0C8CF712}"/>
              </a:ext>
            </a:extLst>
          </p:cNvPr>
          <p:cNvSpPr/>
          <p:nvPr/>
        </p:nvSpPr>
        <p:spPr>
          <a:xfrm>
            <a:off x="17602" y="7166646"/>
            <a:ext cx="10803622" cy="9500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9C4227C-A1BA-48FB-8E5C-75C9D57E7781}"/>
              </a:ext>
            </a:extLst>
          </p:cNvPr>
          <p:cNvSpPr txBox="1"/>
          <p:nvPr/>
        </p:nvSpPr>
        <p:spPr>
          <a:xfrm>
            <a:off x="8007756" y="7205704"/>
            <a:ext cx="273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■取引態様：専任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■手数料：分かれ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■内見：曜日・時間指定無し。応相談。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■広告：全て可（要事前連絡）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■担当：黒澤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AC63D22-455A-B3B6-BE5A-28FB76B26988}"/>
              </a:ext>
            </a:extLst>
          </p:cNvPr>
          <p:cNvSpPr txBox="1"/>
          <p:nvPr/>
        </p:nvSpPr>
        <p:spPr>
          <a:xfrm>
            <a:off x="17602" y="1756275"/>
            <a:ext cx="3713924" cy="2008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 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近隣施設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】</a:t>
            </a: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〇ファミリーマート かわつる三芳野店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・・・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320m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〇ウェルパーク川越かわつる店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・・・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700m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〇 川鶴郵便局・・・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600m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〇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TAIRAYA 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川鶴店・・・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850m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タイトル 17">
            <a:extLst>
              <a:ext uri="{FF2B5EF4-FFF2-40B4-BE49-F238E27FC236}">
                <a16:creationId xmlns:a16="http://schemas.microsoft.com/office/drawing/2014/main" id="{9B51F483-9321-94D3-409E-0400D9FC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5" y="44924"/>
            <a:ext cx="3075533" cy="702534"/>
          </a:xfrm>
        </p:spPr>
        <p:txBody>
          <a:bodyPr>
            <a:noAutofit/>
          </a:bodyPr>
          <a:lstStyle/>
          <a:p>
            <a:r>
              <a:rPr lang="ja-JP" altLang="en-US" sz="3600" b="1" dirty="0"/>
              <a:t>川鶴中古戸建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DB216149-0567-77A9-570B-6C5DD974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1" y="606707"/>
            <a:ext cx="3784595" cy="1081163"/>
          </a:xfrm>
          <a:prstGeom prst="flowChartAlternateProcess">
            <a:avLst/>
          </a:prstGeom>
          <a:solidFill>
            <a:srgbClr val="D6F599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 東武東上線「鶴ヶ島」駅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2,600m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バス停「川鶴団地」まで徒歩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「鶴ヶ島」駅までバスで約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50000"/>
              </a:lnSpc>
            </a:pP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 川越線「笠幡」駅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1,800m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（徒歩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</a:p>
        </p:txBody>
      </p:sp>
      <p:pic>
        <p:nvPicPr>
          <p:cNvPr id="32" name="図 31" descr="設計図&#10;&#10;自動的に生成された説明">
            <a:extLst>
              <a:ext uri="{FF2B5EF4-FFF2-40B4-BE49-F238E27FC236}">
                <a16:creationId xmlns:a16="http://schemas.microsoft.com/office/drawing/2014/main" id="{6C20855C-D66C-1FDC-27A9-1D436CED1A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5" t="33333" r="23113" b="10576"/>
          <a:stretch/>
        </p:blipFill>
        <p:spPr>
          <a:xfrm>
            <a:off x="3986513" y="114729"/>
            <a:ext cx="2874767" cy="2077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0F875C97-0F91-D7E5-AAE5-8EB24FCC7AE2}"/>
              </a:ext>
            </a:extLst>
          </p:cNvPr>
          <p:cNvSpPr/>
          <p:nvPr/>
        </p:nvSpPr>
        <p:spPr>
          <a:xfrm>
            <a:off x="1085479" y="6439988"/>
            <a:ext cx="120193" cy="96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7B3227-F669-C4BD-AC38-E4B2C0E51192}"/>
              </a:ext>
            </a:extLst>
          </p:cNvPr>
          <p:cNvSpPr txBox="1"/>
          <p:nvPr/>
        </p:nvSpPr>
        <p:spPr>
          <a:xfrm>
            <a:off x="717485" y="61177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本物件</a:t>
            </a:r>
          </a:p>
        </p:txBody>
      </p:sp>
    </p:spTree>
    <p:extLst>
      <p:ext uri="{BB962C8B-B14F-4D97-AF65-F5344CB8AC3E}">
        <p14:creationId xmlns:p14="http://schemas.microsoft.com/office/powerpoint/2010/main" val="2147634849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7363</TotalTime>
  <Words>527</Words>
  <Application>Microsoft Office PowerPoint</Application>
  <PresentationFormat>B4 (ISO) 250x353 mm</PresentationFormat>
  <Paragraphs>88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Arial</vt:lpstr>
      <vt:lpstr>Nirmala UI</vt:lpstr>
      <vt:lpstr>Trebuchet MS</vt:lpstr>
      <vt:lpstr>Wingdings 3</vt:lpstr>
      <vt:lpstr>ファセット</vt:lpstr>
      <vt:lpstr>川鶴中古戸建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井上　宏明</dc:creator>
  <cp:lastModifiedBy>千野　愛未</cp:lastModifiedBy>
  <cp:revision>345</cp:revision>
  <cp:lastPrinted>2025-04-28T08:27:15Z</cp:lastPrinted>
  <dcterms:created xsi:type="dcterms:W3CDTF">2017-12-05T10:59:40Z</dcterms:created>
  <dcterms:modified xsi:type="dcterms:W3CDTF">2026-06-12T04:42:18Z</dcterms:modified>
</cp:coreProperties>
</file>